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49"/>
  </p:notesMasterIdLst>
  <p:handoutMasterIdLst>
    <p:handoutMasterId r:id="rId50"/>
  </p:handoutMasterIdLst>
  <p:sldIdLst>
    <p:sldId id="352" r:id="rId2"/>
    <p:sldId id="353" r:id="rId3"/>
    <p:sldId id="354" r:id="rId4"/>
    <p:sldId id="355" r:id="rId5"/>
    <p:sldId id="357" r:id="rId6"/>
    <p:sldId id="358" r:id="rId7"/>
    <p:sldId id="363" r:id="rId8"/>
    <p:sldId id="364" r:id="rId9"/>
    <p:sldId id="365" r:id="rId10"/>
    <p:sldId id="366" r:id="rId11"/>
    <p:sldId id="367" r:id="rId12"/>
    <p:sldId id="368" r:id="rId13"/>
    <p:sldId id="397" r:id="rId14"/>
    <p:sldId id="398" r:id="rId15"/>
    <p:sldId id="369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2" r:id="rId25"/>
    <p:sldId id="383" r:id="rId26"/>
    <p:sldId id="384" r:id="rId27"/>
    <p:sldId id="359" r:id="rId28"/>
    <p:sldId id="385" r:id="rId29"/>
    <p:sldId id="386" r:id="rId30"/>
    <p:sldId id="360" r:id="rId31"/>
    <p:sldId id="387" r:id="rId32"/>
    <p:sldId id="390" r:id="rId33"/>
    <p:sldId id="389" r:id="rId34"/>
    <p:sldId id="395" r:id="rId35"/>
    <p:sldId id="391" r:id="rId36"/>
    <p:sldId id="393" r:id="rId37"/>
    <p:sldId id="394" r:id="rId38"/>
    <p:sldId id="361" r:id="rId39"/>
    <p:sldId id="399" r:id="rId40"/>
    <p:sldId id="400" r:id="rId41"/>
    <p:sldId id="362" r:id="rId42"/>
    <p:sldId id="401" r:id="rId43"/>
    <p:sldId id="402" r:id="rId44"/>
    <p:sldId id="403" r:id="rId45"/>
    <p:sldId id="406" r:id="rId46"/>
    <p:sldId id="404" r:id="rId47"/>
    <p:sldId id="405" r:id="rId4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0625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527CF1-7F64-4F4D-AA86-4097831175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5215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AEB353-00F7-4969-B4F6-1D806F604E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993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NASA website on the left consists of a large scrollable two-dimensional menu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Below the main menu each square or rectangle is a large button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Scrolling gives access to dozens of items easily updated and rearranged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This adaptive grid design scales down nicely to the small displays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Above is the same webpage displayed on an Android phone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grid now appears as a single column of items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EB353-00F7-4969-B4F6-1D806F604EF0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859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Content organization is similar to restaurant menus,</a:t>
            </a:r>
            <a:r>
              <a:rPr lang="en-US" altLang="zh-CN" baseline="0" dirty="0" smtClean="0"/>
              <a:t> which separate appetizers, main dishes, desserts, and beverages to help customers organize their selections.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EB353-00F7-4969-B4F6-1D806F604EF0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49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items are put into the main menu. No more than three</a:t>
            </a:r>
            <a:r>
              <a:rPr lang="en-US" baseline="0" dirty="0" smtClean="0"/>
              <a:t> to four levels.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EB353-00F7-4969-B4F6-1D806F604EF0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19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Additional considerations for content organization design include sequence, phrasing, and layout </a:t>
            </a:r>
          </a:p>
          <a:p>
            <a:r>
              <a:rPr lang="en-US" dirty="0" smtClean="0"/>
              <a:t>Alphabetic order, grouping of related items, and most frequently used items first.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EB353-00F7-4969-B4F6-1D806F604EF0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059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EB353-00F7-4969-B4F6-1D806F604EF0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355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set of headers below from the Library of Congress collections webpages gives a clear indication of progress down the tree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When users want to do a traversal back up the tree or to an adjoining menu at the same level, they will feel confident about what action to take</a:t>
            </a: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EB353-00F7-4969-B4F6-1D806F604EF0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4762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Selection is effective for choosing an item from a set of choices, but if the entry of names or numeric values is required, typing becomes more attractive.</a:t>
            </a:r>
            <a:endParaRPr lang="en-US" baseline="0" dirty="0" smtClean="0"/>
          </a:p>
          <a:p>
            <a:r>
              <a:rPr lang="en-US" baseline="0" dirty="0" smtClean="0"/>
              <a:t>When many fields of data are necessary, the appropriate interaction style is form fill-in.</a:t>
            </a:r>
            <a:endParaRPr lang="en-US" dirty="0" smtClean="0"/>
          </a:p>
          <a:p>
            <a:r>
              <a:rPr lang="en-US" dirty="0" smtClean="0"/>
              <a:t>The combination of form fill-ins,</a:t>
            </a:r>
            <a:r>
              <a:rPr lang="en-US" baseline="0" dirty="0" smtClean="0"/>
              <a:t> menus, and custom widgets such as calendars or maps supports rapid navigation for a vast array of applications.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EB353-00F7-4969-B4F6-1D806F604EF0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821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EB353-00F7-4969-B4F6-1D806F604EF0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722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B787-18E2-44D7-B774-6CC54B389EB4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88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2A7EB-9AB4-4B30-988D-85F033EA7FD3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37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C6185-EF0B-4D5D-B802-CCFF3CBE2328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194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1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B390-B355-4D3F-AD23-03B188E146A9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3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549EF-D2EE-4450-9E21-48E712CA21AE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88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C1D88-1914-415C-999F-BED9629D92A4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569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AF493-AAAA-4D62-AF42-1A8C95D49560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165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E7A52-1148-45C5-907D-D75BF38D5D27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552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450C6C1-3A05-42C8-AA47-3709D3733B9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810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F93FE-6C95-482E-91CE-3B92E3250C70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4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9D084F-7581-4643-A243-CF6CADA94DCC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39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Fluid Navigation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8797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327571" cy="680047"/>
          </a:xfrm>
        </p:spPr>
        <p:txBody>
          <a:bodyPr>
            <a:noAutofit/>
          </a:bodyPr>
          <a:lstStyle/>
          <a:p>
            <a:r>
              <a:rPr lang="fr-FR" sz="3000" dirty="0"/>
              <a:t>Menu bars, pop-up menus, toolbars, palettes, ribbons</a:t>
            </a:r>
            <a:endParaRPr 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Accordion menus</a:t>
            </a:r>
          </a:p>
          <a:p>
            <a:pPr lvl="1"/>
            <a:r>
              <a:rPr lang="en-US" dirty="0" smtClean="0"/>
              <a:t>Advantages: Users don’t have to scroll too far to find submenu items</a:t>
            </a:r>
          </a:p>
          <a:p>
            <a:pPr lvl="1"/>
            <a:r>
              <a:rPr lang="en-US" dirty="0" smtClean="0"/>
              <a:t>Disadvantages: When the menu structure is too deep, it’s not easy for users to find the target item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b="14582"/>
          <a:stretch/>
        </p:blipFill>
        <p:spPr>
          <a:xfrm>
            <a:off x="587828" y="2695068"/>
            <a:ext cx="7909987" cy="34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175171" cy="680047"/>
          </a:xfrm>
        </p:spPr>
        <p:txBody>
          <a:bodyPr>
            <a:noAutofit/>
          </a:bodyPr>
          <a:lstStyle/>
          <a:p>
            <a:r>
              <a:rPr lang="fr-FR" sz="3000" dirty="0"/>
              <a:t>Menu bars, pop-up menus, toolbars, palettes, ribbons</a:t>
            </a:r>
            <a:endParaRPr 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Large submenus are expanded below or to the side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2448" r="41214" b="7603"/>
          <a:stretch/>
        </p:blipFill>
        <p:spPr>
          <a:xfrm>
            <a:off x="1338373" y="1499461"/>
            <a:ext cx="6519505" cy="47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175171" cy="680047"/>
          </a:xfrm>
        </p:spPr>
        <p:txBody>
          <a:bodyPr>
            <a:noAutofit/>
          </a:bodyPr>
          <a:lstStyle/>
          <a:p>
            <a:r>
              <a:rPr lang="fr-FR" sz="3000" dirty="0"/>
              <a:t>Menu bars, pop-up menus, toolbars, palettes, ribbons</a:t>
            </a:r>
            <a:endParaRPr 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limited screen space of mobile devices leads to limited items</a:t>
            </a:r>
          </a:p>
          <a:p>
            <a:r>
              <a:rPr lang="en-US" dirty="0" smtClean="0"/>
              <a:t>Menu items are moved into a separate screen that is accessible from a main menu icon          (</a:t>
            </a:r>
            <a:r>
              <a:rPr lang="en-US" altLang="zh-CN" i="1" dirty="0" smtClean="0"/>
              <a:t>hamburger menu </a:t>
            </a:r>
            <a:r>
              <a:rPr lang="en-US" altLang="zh-CN" dirty="0" smtClean="0"/>
              <a:t>icon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74309"/>
            <a:ext cx="2090580" cy="371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64" y="2574309"/>
            <a:ext cx="2090580" cy="371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047058"/>
            <a:ext cx="424180" cy="3073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5351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175171" cy="680047"/>
          </a:xfrm>
        </p:spPr>
        <p:txBody>
          <a:bodyPr>
            <a:noAutofit/>
          </a:bodyPr>
          <a:lstStyle/>
          <a:p>
            <a:r>
              <a:rPr lang="fr-FR" sz="3000" dirty="0"/>
              <a:t>Menu bars, pop-up menus, toolbars, palettes, ribbons</a:t>
            </a:r>
            <a:endParaRPr 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Pop-up menus appear when clicking or tapping with a pointing device</a:t>
            </a:r>
          </a:p>
          <a:p>
            <a:r>
              <a:rPr lang="en-US" dirty="0" smtClean="0"/>
              <a:t>When the content of the pop-up menu depends on the cursor position, it is called a </a:t>
            </a:r>
            <a:r>
              <a:rPr lang="en-US" dirty="0" smtClean="0">
                <a:solidFill>
                  <a:srgbClr val="FF0000"/>
                </a:solidFill>
              </a:rPr>
              <a:t>context menu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1"/>
          <a:stretch/>
        </p:blipFill>
        <p:spPr>
          <a:xfrm>
            <a:off x="957459" y="2590800"/>
            <a:ext cx="7451904" cy="371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7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251371" cy="680047"/>
          </a:xfrm>
        </p:spPr>
        <p:txBody>
          <a:bodyPr>
            <a:noAutofit/>
          </a:bodyPr>
          <a:lstStyle/>
          <a:p>
            <a:r>
              <a:rPr lang="fr-FR" sz="3000" dirty="0"/>
              <a:t>Menu bars, pop-up menus, toolbars, palettes, ribbons</a:t>
            </a:r>
            <a:endParaRPr 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Pop-up menus can also be organized in a circle to form </a:t>
            </a:r>
            <a:r>
              <a:rPr lang="en-US" i="1" dirty="0" smtClean="0"/>
              <a:t>pie menus</a:t>
            </a:r>
          </a:p>
          <a:p>
            <a:pPr lvl="1"/>
            <a:r>
              <a:rPr lang="en-US" dirty="0" smtClean="0"/>
              <a:t>Advantages: The average distance to travel to select an item is smaller than linear menus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40" y="2438400"/>
            <a:ext cx="46863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403771" cy="680047"/>
          </a:xfrm>
        </p:spPr>
        <p:txBody>
          <a:bodyPr>
            <a:noAutofit/>
          </a:bodyPr>
          <a:lstStyle/>
          <a:p>
            <a:r>
              <a:rPr lang="fr-FR" sz="3000" dirty="0"/>
              <a:t>Menu bars, pop-up menus, toolbars, palettes, ribbons</a:t>
            </a:r>
            <a:endParaRPr 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Toolbars, iconic menus, and palettes can offer many actions that users can select with a click and apply to a displayed object</a:t>
            </a:r>
          </a:p>
          <a:p>
            <a:r>
              <a:rPr lang="en-US" dirty="0" smtClean="0"/>
              <a:t>Users need to be able to customize toolbars</a:t>
            </a:r>
          </a:p>
          <a:p>
            <a:pPr lvl="1"/>
            <a:r>
              <a:rPr lang="en-US" dirty="0" smtClean="0"/>
              <a:t>Users can eliminate most or all the toolbars and palettes to conserve screen space</a:t>
            </a:r>
          </a:p>
          <a:p>
            <a:pPr lvl="1"/>
            <a:r>
              <a:rPr lang="en-US" dirty="0" smtClean="0"/>
              <a:t>Experts can have dense menus with many small icons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Picture 4" descr="Macintosh HD:Users:plaisant:Documents:Dropbox:DTUI6 shared:DTUI6-Drafts:Chapter 01 new - old chapter 1:Figures-ch01:Fig 01.XX autodesk sketchbook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062" y="3048000"/>
            <a:ext cx="5675282" cy="3770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5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175171" cy="680047"/>
          </a:xfrm>
        </p:spPr>
        <p:txBody>
          <a:bodyPr>
            <a:noAutofit/>
          </a:bodyPr>
          <a:lstStyle/>
          <a:p>
            <a:r>
              <a:rPr lang="fr-FR" sz="3000" dirty="0"/>
              <a:t>Menu bars, pop-up menus, toolbars, palettes, ribbons</a:t>
            </a:r>
            <a:endParaRPr 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Ribbons ere introduced in Office 2007</a:t>
            </a:r>
          </a:p>
          <a:p>
            <a:r>
              <a:rPr lang="en-US" dirty="0" smtClean="0"/>
              <a:t>Ribbons attempt to replace menus and toolbars by one-inch tabs grouping commands by task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2509"/>
          <a:stretch/>
        </p:blipFill>
        <p:spPr>
          <a:xfrm>
            <a:off x="156576" y="2209800"/>
            <a:ext cx="8883099" cy="153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25" y="3907351"/>
            <a:ext cx="8458200" cy="178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6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Shortcuts and gestures for rapid interaction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Keyboard shortcuts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hotkeys</a:t>
            </a:r>
            <a:r>
              <a:rPr lang="en-US" dirty="0" smtClean="0"/>
              <a:t> are essential for expert users</a:t>
            </a:r>
          </a:p>
          <a:p>
            <a:pPr lvl="1"/>
            <a:r>
              <a:rPr lang="en-US" dirty="0" smtClean="0"/>
              <a:t>Ctrl-C, Ctrl-V,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The first letter of the command is often used for the shortcut</a:t>
            </a:r>
          </a:p>
          <a:p>
            <a:r>
              <a:rPr lang="en-US" dirty="0" smtClean="0"/>
              <a:t>Shortcuts should be used consistently across applications</a:t>
            </a:r>
          </a:p>
          <a:p>
            <a:r>
              <a:rPr lang="en-US" dirty="0" smtClean="0"/>
              <a:t>Learning shortcuts is one useful way to reaching expert performance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 b="36134"/>
          <a:stretch/>
        </p:blipFill>
        <p:spPr>
          <a:xfrm>
            <a:off x="3048000" y="3357386"/>
            <a:ext cx="2743200" cy="328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Shortcuts and gestures for rapid interaction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typing keyboard shortcuts become impractical with touchscreen devices, gestures often serve as a shortcut for rapid selection</a:t>
            </a:r>
          </a:p>
          <a:p>
            <a:r>
              <a:rPr lang="en-US" dirty="0" smtClean="0"/>
              <a:t>Gestures can be hard to discover and learn and have few or no affordances</a:t>
            </a:r>
          </a:p>
          <a:p>
            <a:r>
              <a:rPr lang="en-US" dirty="0" smtClean="0"/>
              <a:t>Careful design and use of gestures can bead to fluid navigation for expert users but cause frustration when actions are triggered inadvertently</a:t>
            </a:r>
          </a:p>
          <a:p>
            <a:r>
              <a:rPr lang="en-US" dirty="0"/>
              <a:t>Allowing users to customize the gestures may help users remember them and provide better accessibility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9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Shortcuts and gestures for rapid interaction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common gestures and their effect:</a:t>
            </a:r>
          </a:p>
          <a:p>
            <a:pPr lvl="1"/>
            <a:r>
              <a:rPr lang="en-US" dirty="0"/>
              <a:t>Tap: select </a:t>
            </a:r>
          </a:p>
          <a:p>
            <a:pPr lvl="1"/>
            <a:r>
              <a:rPr lang="en-US" dirty="0"/>
              <a:t>Long press:  varied, from magnified cursor (iOS) to showing a tooltip (Windows 8)</a:t>
            </a:r>
          </a:p>
          <a:p>
            <a:pPr lvl="1"/>
            <a:r>
              <a:rPr lang="en-US" dirty="0"/>
              <a:t>Double tap:  varied, e.g. zoom (iOS) </a:t>
            </a:r>
          </a:p>
          <a:p>
            <a:pPr lvl="1"/>
            <a:r>
              <a:rPr lang="en-US" dirty="0"/>
              <a:t>Small swipe: varied, e.g. move location or order of objects, reveal a delete button</a:t>
            </a:r>
          </a:p>
          <a:p>
            <a:pPr lvl="1"/>
            <a:r>
              <a:rPr lang="en-US" dirty="0"/>
              <a:t>Large swipe: usually scroll</a:t>
            </a:r>
          </a:p>
          <a:p>
            <a:pPr lvl="1"/>
            <a:r>
              <a:rPr lang="en-US" dirty="0"/>
              <a:t>Rapid swipe or fling: fast scroll with inertia </a:t>
            </a:r>
          </a:p>
          <a:p>
            <a:pPr lvl="1"/>
            <a:r>
              <a:rPr lang="en-US" dirty="0"/>
              <a:t>Pinch and spread:  zoom in and out</a:t>
            </a:r>
          </a:p>
          <a:p>
            <a:pPr lvl="1"/>
            <a:r>
              <a:rPr lang="en-US" dirty="0"/>
              <a:t>Variation with two or more fingers: varied effects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54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Navigation by selection</a:t>
            </a:r>
          </a:p>
          <a:p>
            <a:r>
              <a:rPr lang="en-US" dirty="0" smtClean="0"/>
              <a:t>Small displays</a:t>
            </a:r>
          </a:p>
          <a:p>
            <a:r>
              <a:rPr lang="en-US" dirty="0" smtClean="0"/>
              <a:t>Content organization</a:t>
            </a:r>
          </a:p>
          <a:p>
            <a:r>
              <a:rPr lang="en-US" dirty="0" smtClean="0"/>
              <a:t>Audio menus</a:t>
            </a:r>
          </a:p>
          <a:p>
            <a:r>
              <a:rPr lang="en-US" dirty="0" smtClean="0"/>
              <a:t>Form fill-in and dialog boxes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040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lists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menu items may be too long to be displayed</a:t>
            </a:r>
          </a:p>
          <a:p>
            <a:r>
              <a:rPr lang="en-US" dirty="0" smtClean="0"/>
              <a:t>A common solution is to create a tree-structured menu</a:t>
            </a:r>
          </a:p>
          <a:p>
            <a:r>
              <a:rPr lang="en-US" dirty="0" smtClean="0"/>
              <a:t>Typical lists are alphabetically ordered, but categorical lists may be useful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27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lists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Scrolling menus, combo boxes, and fisheye menus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373633" cy="398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6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lists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Sliders and </a:t>
            </a:r>
            <a:r>
              <a:rPr lang="en-US" dirty="0" err="1" smtClean="0"/>
              <a:t>alphasliders</a:t>
            </a:r>
            <a:endParaRPr lang="en-US" dirty="0" smtClean="0"/>
          </a:p>
          <a:p>
            <a:pPr lvl="1"/>
            <a:r>
              <a:rPr lang="en-US" dirty="0"/>
              <a:t>When items consist of ranges or numerical values, a slider is a natural choice to allow the selection of a value</a:t>
            </a:r>
          </a:p>
          <a:p>
            <a:pPr lvl="1"/>
            <a:r>
              <a:rPr lang="en-US" dirty="0"/>
              <a:t>The alpha-slider uses multiple levels of granularity in moving the slider thumb and therefore can support tens or hundreds of thousand of items</a:t>
            </a: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2905626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5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lists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Two-dimensional mega menus </a:t>
            </a:r>
            <a:r>
              <a:rPr lang="en-US" altLang="zh-CN" dirty="0" smtClean="0"/>
              <a:t>give</a:t>
            </a:r>
            <a:r>
              <a:rPr lang="en-US" altLang="zh-CN" dirty="0"/>
              <a:t> </a:t>
            </a:r>
            <a:r>
              <a:rPr lang="en-US" altLang="zh-CN" dirty="0" smtClean="0"/>
              <a:t>users a good overview of the choices, reduce the number of required actions, and allow rapid selection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7" name="Picture 8" descr="Macintosh HD:Users:plaisant:Documents:Dropbox:DTUI6 shared:DTUI6-Drafts:Chapter 08 new - old chapter 6 - navigation:figures-ch08:fig 08-XX Nasa big men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3" y="2057400"/>
            <a:ext cx="4066952" cy="411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Macintosh HD:Users:plaisant:Documents:Dropbox:DTUI6 shared:DTUI6-Drafts:Chapter 08 new - old chapter 6 - navigation:figures-ch08:Fig 08-xx nasa-androi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70" y="2057400"/>
            <a:ext cx="1991544" cy="327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lists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designers choose the more sober style of a text-only large 2D menu</a:t>
            </a:r>
          </a:p>
          <a:p>
            <a:pPr lvl="1"/>
            <a:r>
              <a:rPr lang="en-US" dirty="0" smtClean="0"/>
              <a:t>Allow users to rapidly scan hundreds of choices</a:t>
            </a:r>
          </a:p>
          <a:p>
            <a:pPr lvl="1"/>
            <a:r>
              <a:rPr lang="en-US" dirty="0" smtClean="0"/>
              <a:t>Appealing for websites with little or no competition </a:t>
            </a:r>
          </a:p>
          <a:p>
            <a:pPr lvl="1"/>
            <a:r>
              <a:rPr lang="en-US" dirty="0" smtClean="0"/>
              <a:t>A site map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78" y="2667000"/>
            <a:ext cx="6728695" cy="346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9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lists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 clouds 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4" y="2409089"/>
            <a:ext cx="7902071" cy="23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0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versus simultaneous presentation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sequence of interdependent menus can be used to guide users through a series of choices</a:t>
            </a:r>
          </a:p>
          <a:p>
            <a:pPr lvl="1"/>
            <a:r>
              <a:rPr lang="en-US" dirty="0" smtClean="0"/>
              <a:t>Pizza-ordering interface</a:t>
            </a:r>
          </a:p>
          <a:p>
            <a:pPr lvl="1"/>
            <a:r>
              <a:rPr lang="en-US" dirty="0" smtClean="0"/>
              <a:t>Installation wizards</a:t>
            </a:r>
            <a:endParaRPr lang="en-US" dirty="0"/>
          </a:p>
          <a:p>
            <a:r>
              <a:rPr lang="en-US" dirty="0" smtClean="0"/>
              <a:t>Simultaneous menus presentment menus at the same time</a:t>
            </a:r>
          </a:p>
          <a:p>
            <a:pPr lvl="1"/>
            <a:r>
              <a:rPr lang="en-US" dirty="0" smtClean="0"/>
              <a:t>Faceted search menus  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11" y="3091908"/>
            <a:ext cx="6043029" cy="373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5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Navigation by selection</a:t>
            </a:r>
          </a:p>
          <a:p>
            <a:r>
              <a:rPr lang="en-US" dirty="0"/>
              <a:t>Small displays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Content organization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Audio menus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Form fill-in and dialog boxes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27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displays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devices have very focused functionalities and few selectable areas. </a:t>
            </a:r>
          </a:p>
          <a:p>
            <a:r>
              <a:rPr lang="en-US" dirty="0" smtClean="0"/>
              <a:t>The smaller the screen, the more temporal the interface becomes</a:t>
            </a:r>
          </a:p>
          <a:p>
            <a:pPr lvl="1"/>
            <a:r>
              <a:rPr lang="en-US" dirty="0" smtClean="0"/>
              <a:t>Linear sequences of menus</a:t>
            </a:r>
          </a:p>
          <a:p>
            <a:r>
              <a:rPr lang="en-US" dirty="0" smtClean="0"/>
              <a:t>Discoverability </a:t>
            </a:r>
            <a:r>
              <a:rPr lang="en-US" dirty="0"/>
              <a:t>is often an issue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1675" b="22644"/>
          <a:stretch/>
        </p:blipFill>
        <p:spPr>
          <a:xfrm>
            <a:off x="673826" y="3200400"/>
            <a:ext cx="7848600" cy="27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61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displays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considerations for small displays:</a:t>
            </a:r>
          </a:p>
          <a:p>
            <a:pPr lvl="1"/>
            <a:r>
              <a:rPr lang="en-US" dirty="0"/>
              <a:t>Simplify: “less is more”</a:t>
            </a:r>
          </a:p>
          <a:p>
            <a:pPr lvl="1"/>
            <a:r>
              <a:rPr lang="en-US" dirty="0"/>
              <a:t>Strive to reduce or eliminate data entry</a:t>
            </a:r>
          </a:p>
          <a:p>
            <a:pPr lvl="1"/>
            <a:r>
              <a:rPr lang="en-US" dirty="0"/>
              <a:t>Learnability is key</a:t>
            </a:r>
          </a:p>
          <a:p>
            <a:pPr lvl="1"/>
            <a:r>
              <a:rPr lang="en-US" dirty="0"/>
              <a:t>Consider use frequency and importance</a:t>
            </a:r>
          </a:p>
          <a:p>
            <a:pPr lvl="1"/>
            <a:r>
              <a:rPr lang="en-US" dirty="0"/>
              <a:t>Plan for interruptions </a:t>
            </a:r>
          </a:p>
          <a:p>
            <a:pPr lvl="1"/>
            <a:r>
              <a:rPr lang="en-US" dirty="0"/>
              <a:t>Use of contextual information</a:t>
            </a:r>
          </a:p>
          <a:p>
            <a:pPr lvl="1"/>
            <a:r>
              <a:rPr lang="en-US" dirty="0"/>
              <a:t>Make clear what is selectable and what is not</a:t>
            </a:r>
          </a:p>
          <a:p>
            <a:pPr lvl="1"/>
            <a:r>
              <a:rPr lang="en-US" dirty="0"/>
              <a:t>Leave room for scroll and swipe gestures to avoid inadvertent actions</a:t>
            </a:r>
          </a:p>
          <a:p>
            <a:pPr lvl="1"/>
            <a:r>
              <a:rPr lang="en-US" dirty="0"/>
              <a:t>Consider relegating less important functions to other platforms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665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Navigation by selection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Small displays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Content organization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Audio menus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Form fill-in and dialog boxes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30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Navigation by selection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Small displays</a:t>
            </a:r>
          </a:p>
          <a:p>
            <a:r>
              <a:rPr lang="en-US" dirty="0"/>
              <a:t>Content organization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Audio menus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Form fill-in and dialog boxes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54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organization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Organizing menus in a meaningful structure results in faster selection time and higher user </a:t>
            </a:r>
            <a:r>
              <a:rPr lang="en-US" dirty="0" smtClean="0"/>
              <a:t>satisfaction</a:t>
            </a:r>
          </a:p>
          <a:p>
            <a:r>
              <a:rPr lang="en-US" dirty="0" smtClean="0"/>
              <a:t>Menu items should be organized by categories and have understandable meanings</a:t>
            </a:r>
          </a:p>
          <a:p>
            <a:pPr lvl="1"/>
            <a:r>
              <a:rPr lang="en-US" dirty="0" smtClean="0"/>
              <a:t>Comprehensible </a:t>
            </a:r>
            <a:r>
              <a:rPr lang="en-US" smtClean="0"/>
              <a:t>and distinctive</a:t>
            </a:r>
            <a:endParaRPr lang="en-US" dirty="0"/>
          </a:p>
          <a:p>
            <a:r>
              <a:rPr lang="en-US" dirty="0"/>
              <a:t>Approaches:</a:t>
            </a:r>
          </a:p>
          <a:p>
            <a:pPr lvl="1"/>
            <a:r>
              <a:rPr lang="en-US" dirty="0"/>
              <a:t>Linear sequence (e.g. in a wizard or survey)</a:t>
            </a:r>
          </a:p>
          <a:p>
            <a:pPr lvl="1"/>
            <a:r>
              <a:rPr lang="en-US" dirty="0"/>
              <a:t>Hierarchical structure that is natural and comprehensible (e.g. a store split into departments)</a:t>
            </a:r>
          </a:p>
          <a:p>
            <a:pPr lvl="1"/>
            <a:r>
              <a:rPr lang="en-US" dirty="0"/>
              <a:t>Network structure when choices may be reachable by more than one path (e.g. websites)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782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breath versus depth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Categorize similar items using </a:t>
            </a:r>
            <a:r>
              <a:rPr lang="en-US" altLang="zh-CN" i="1" dirty="0" smtClean="0"/>
              <a:t>tree structures</a:t>
            </a:r>
            <a:endParaRPr lang="en-US" altLang="zh-CN" dirty="0" smtClean="0"/>
          </a:p>
          <a:p>
            <a:pPr lvl="1"/>
            <a:r>
              <a:rPr lang="en-US" dirty="0"/>
              <a:t>Tree-structured menus are suitable to novice or intermittent </a:t>
            </a:r>
            <a:r>
              <a:rPr lang="en-US" dirty="0" smtClean="0"/>
              <a:t>users</a:t>
            </a:r>
            <a:endParaRPr lang="en-US" i="1" dirty="0" smtClean="0"/>
          </a:p>
          <a:p>
            <a:r>
              <a:rPr lang="en-US" dirty="0" smtClean="0"/>
              <a:t>Rules </a:t>
            </a:r>
            <a:r>
              <a:rPr lang="en-US" dirty="0"/>
              <a:t>for forming menu trees:</a:t>
            </a:r>
          </a:p>
          <a:p>
            <a:pPr lvl="1"/>
            <a:r>
              <a:rPr lang="en-US" dirty="0"/>
              <a:t>Use task semantics to organize menus </a:t>
            </a:r>
          </a:p>
          <a:p>
            <a:pPr lvl="1"/>
            <a:r>
              <a:rPr lang="en-US" dirty="0"/>
              <a:t>Limit the number of levels (i.e. prefer broad–shallow to narrow–deep)</a:t>
            </a:r>
          </a:p>
          <a:p>
            <a:pPr lvl="1"/>
            <a:r>
              <a:rPr lang="en-US" dirty="0"/>
              <a:t>Create groups of logically similar items: e.g. Level 1: countries, Level 2: states, Level 3: cities</a:t>
            </a:r>
          </a:p>
          <a:p>
            <a:pPr lvl="1"/>
            <a:r>
              <a:rPr lang="en-US" dirty="0"/>
              <a:t>Form groups that cover all possibilities:  e.g. Age ranges: [0–9] [10–19] [20–29] and [&gt;= 30]</a:t>
            </a:r>
          </a:p>
          <a:p>
            <a:pPr lvl="1"/>
            <a:r>
              <a:rPr lang="en-US" dirty="0"/>
              <a:t>Make sure that items are non-overlapping: e.g. use “Concerts” and “Sports.” over “Entertainment” and “Events”</a:t>
            </a:r>
          </a:p>
          <a:p>
            <a:pPr lvl="1"/>
            <a:r>
              <a:rPr lang="en-US" dirty="0"/>
              <a:t>Arrange items in each branch by natural sequence (not alphabetically) or group related items</a:t>
            </a:r>
          </a:p>
          <a:p>
            <a:pPr lvl="1"/>
            <a:r>
              <a:rPr lang="en-US" dirty="0"/>
              <a:t>Keep ordering of items fixed (or possibly duplicate frequent items in dedicated section of the menu)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86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breath versus depth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groupings are natural and comprehensible, users can easily accomplish the tasks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the terminology from the task domain instead of using a vague title</a:t>
            </a:r>
          </a:p>
          <a:p>
            <a:pPr lvl="1"/>
            <a:r>
              <a:rPr lang="en-US" dirty="0" smtClean="0"/>
              <a:t>“Main Menu Options” vs “</a:t>
            </a:r>
            <a:r>
              <a:rPr lang="en-US" dirty="0" err="1" smtClean="0"/>
              <a:t>Friendlibank</a:t>
            </a:r>
            <a:r>
              <a:rPr lang="en-US" dirty="0" smtClean="0"/>
              <a:t> Service”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88" y="1895629"/>
            <a:ext cx="7390476" cy="1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breath versus depth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Breadth vs depth</a:t>
            </a:r>
          </a:p>
          <a:p>
            <a:r>
              <a:rPr lang="en-US" dirty="0" smtClean="0"/>
              <a:t>The breath is preferred over depth</a:t>
            </a:r>
          </a:p>
          <a:p>
            <a:r>
              <a:rPr lang="en-US" dirty="0" smtClean="0"/>
              <a:t>Given sufficient screen space, it’s better to show a large portion of the menu structure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b="3178"/>
          <a:stretch/>
        </p:blipFill>
        <p:spPr>
          <a:xfrm>
            <a:off x="1447800" y="2604231"/>
            <a:ext cx="5802712" cy="420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6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Sequence, phrasing, and layout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Designer is confronted with the choice of </a:t>
            </a:r>
            <a:r>
              <a:rPr lang="en-US" i="1" dirty="0" smtClean="0"/>
              <a:t>presentation sequence</a:t>
            </a:r>
            <a:endParaRPr lang="en-US" i="1" dirty="0"/>
          </a:p>
          <a:p>
            <a:r>
              <a:rPr lang="en-US" dirty="0" smtClean="0"/>
              <a:t>Some items have a natural sequence and some do not</a:t>
            </a:r>
          </a:p>
          <a:p>
            <a:pPr lvl="1"/>
            <a:r>
              <a:rPr lang="en-US" dirty="0" smtClean="0"/>
              <a:t>Categorical organization is preferred</a:t>
            </a:r>
            <a:endParaRPr lang="en-US" dirty="0"/>
          </a:p>
          <a:p>
            <a:r>
              <a:rPr lang="en-US" altLang="zh-CN" dirty="0" smtClean="0"/>
              <a:t>Split menus extract three or four of the most frequently used items and put them near the top while preserving the order of the remaining items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34990"/>
          <a:stretch/>
        </p:blipFill>
        <p:spPr>
          <a:xfrm>
            <a:off x="5410543" y="3447444"/>
            <a:ext cx="2742857" cy="3361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593889" y="3623562"/>
            <a:ext cx="4580607" cy="26776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1813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3900" indent="-3397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00113" indent="-3333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Adaptive menus provide users with control over the sequence of menu items</a:t>
            </a:r>
          </a:p>
        </p:txBody>
      </p:sp>
    </p:spTree>
    <p:extLst>
      <p:ext uri="{BB962C8B-B14F-4D97-AF65-F5344CB8AC3E}">
        <p14:creationId xmlns:p14="http://schemas.microsoft.com/office/powerpoint/2010/main" val="27594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Sequence, phrasing, and layout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Phrasing</a:t>
            </a:r>
          </a:p>
          <a:p>
            <a:pPr lvl="1"/>
            <a:r>
              <a:rPr lang="en-US" dirty="0" smtClean="0"/>
              <a:t>For single menus, a simple descriptive title that identifies the situation is necessary</a:t>
            </a:r>
            <a:endParaRPr lang="en-US" dirty="0"/>
          </a:p>
          <a:p>
            <a:r>
              <a:rPr lang="en-US" dirty="0" smtClean="0"/>
              <a:t>Some directives</a:t>
            </a:r>
          </a:p>
          <a:p>
            <a:pPr lvl="1"/>
            <a:r>
              <a:rPr lang="en-US" dirty="0"/>
              <a:t>Use familiar and consistent terminology. </a:t>
            </a:r>
          </a:p>
          <a:p>
            <a:pPr lvl="1"/>
            <a:r>
              <a:rPr lang="en-US" dirty="0"/>
              <a:t>Ensure that items are distinct from one another</a:t>
            </a:r>
          </a:p>
          <a:p>
            <a:pPr lvl="1"/>
            <a:r>
              <a:rPr lang="en-US" dirty="0"/>
              <a:t>Use consistent and concise phrasing </a:t>
            </a:r>
          </a:p>
          <a:p>
            <a:pPr lvl="1"/>
            <a:r>
              <a:rPr lang="en-US" dirty="0"/>
              <a:t>Bring the keyword to the fore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5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Sequence, phrasing, and layout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</a:p>
          <a:p>
            <a:pPr lvl="1"/>
            <a:r>
              <a:rPr lang="en-US" dirty="0"/>
              <a:t>Techniques to indicate position in the menu structure can be useful</a:t>
            </a:r>
          </a:p>
          <a:p>
            <a:pPr lvl="1"/>
            <a:r>
              <a:rPr lang="en-US" dirty="0" smtClean="0"/>
              <a:t>Elements included: Titles, item placement; instructions, error messages</a:t>
            </a:r>
          </a:p>
          <a:p>
            <a:r>
              <a:rPr lang="en-US" dirty="0" smtClean="0"/>
              <a:t>As the user goes down the tree structure, the titles can be designed to indicate the level or distance from the main menu</a:t>
            </a:r>
          </a:p>
          <a:p>
            <a:pPr lvl="1"/>
            <a:r>
              <a:rPr lang="en-US" dirty="0" smtClean="0"/>
              <a:t>Graphics, fonts, typefaces, or highlighting techniques can be used beneficially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/>
          <a:srcRect l="46486" t="48901" r="30674" b="36814"/>
          <a:stretch/>
        </p:blipFill>
        <p:spPr>
          <a:xfrm>
            <a:off x="2257982" y="4343400"/>
            <a:ext cx="4680287" cy="1560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0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Navigation by selection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Small displays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Content organization</a:t>
            </a:r>
          </a:p>
          <a:p>
            <a:r>
              <a:rPr lang="en-US" dirty="0"/>
              <a:t>Audio menus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Form fill-in and dialog boxes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83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menus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 menus are useful in </a:t>
            </a:r>
            <a:r>
              <a:rPr lang="en-US" i="1" dirty="0" smtClean="0"/>
              <a:t>interactive voice response</a:t>
            </a:r>
            <a:r>
              <a:rPr lang="en-US" dirty="0" smtClean="0"/>
              <a:t>(IVR) systems</a:t>
            </a:r>
          </a:p>
          <a:p>
            <a:r>
              <a:rPr lang="en-US" dirty="0" smtClean="0"/>
              <a:t>With audio menus, instruction prompts and options are spoken to users</a:t>
            </a:r>
          </a:p>
          <a:p>
            <a:pPr lvl="1"/>
            <a:r>
              <a:rPr lang="en-US" dirty="0" smtClean="0"/>
              <a:t>Audio menus have to provide a confirmation step following the selection</a:t>
            </a:r>
          </a:p>
          <a:p>
            <a:pPr lvl="1"/>
            <a:r>
              <a:rPr lang="en-US" dirty="0" smtClean="0"/>
              <a:t>To reduce dependence on short-term memory, it is preferable to describe the item first and then give the number</a:t>
            </a:r>
          </a:p>
          <a:p>
            <a:pPr lvl="1"/>
            <a:r>
              <a:rPr lang="en-US" dirty="0" smtClean="0"/>
              <a:t>A way to repeat the list of options and an exit mechanism must be provided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03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Navigation </a:t>
            </a:r>
            <a:r>
              <a:rPr lang="en-US" altLang="zh-CN" dirty="0" smtClean="0"/>
              <a:t>enables </a:t>
            </a:r>
            <a:r>
              <a:rPr lang="en-US" altLang="zh-CN" dirty="0"/>
              <a:t>users to know where they are and to steer themselves to their intended destination</a:t>
            </a:r>
          </a:p>
          <a:p>
            <a:r>
              <a:rPr lang="en-US" dirty="0" smtClean="0"/>
              <a:t>Navigation is about getting work done through a series of actions</a:t>
            </a:r>
          </a:p>
          <a:p>
            <a:pPr lvl="1"/>
            <a:r>
              <a:rPr lang="en-US" dirty="0" smtClean="0"/>
              <a:t>Key to successfully operating interactive applications</a:t>
            </a:r>
            <a:endParaRPr lang="en-US" dirty="0"/>
          </a:p>
          <a:p>
            <a:r>
              <a:rPr lang="en-US" dirty="0" smtClean="0"/>
              <a:t>The goal for designers is to enable fluid navigation that allows users to get to where they want to go</a:t>
            </a:r>
          </a:p>
          <a:p>
            <a:r>
              <a:rPr lang="en-US" dirty="0" smtClean="0"/>
              <a:t>Navigation techniques include menus, embedded links, or tool palettes</a:t>
            </a:r>
          </a:p>
          <a:p>
            <a:r>
              <a:rPr lang="en-US" dirty="0" smtClean="0"/>
              <a:t>Users can touch, tap, or swipe of the figures to indicate their choices</a:t>
            </a:r>
          </a:p>
          <a:p>
            <a:r>
              <a:rPr lang="en-US" dirty="0" smtClean="0"/>
              <a:t>Careful design, keyboard shortcuts, and gestures allow expert users to navigate quickly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43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menus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and deep menu structures should be avoided</a:t>
            </a:r>
          </a:p>
          <a:p>
            <a:pPr lvl="1"/>
            <a:r>
              <a:rPr lang="en-US" dirty="0" smtClean="0"/>
              <a:t>The number of choices should be less than three or four</a:t>
            </a:r>
          </a:p>
          <a:p>
            <a:r>
              <a:rPr lang="en-US" dirty="0" smtClean="0"/>
              <a:t>To develop successful audio menus, it is critical to know the users’ goals, make the most common tasks easy to perform rapidly, and keep prompts to a minimum</a:t>
            </a:r>
          </a:p>
          <a:p>
            <a:pPr lvl="1"/>
            <a:r>
              <a:rPr lang="en-US" altLang="en-US" dirty="0"/>
              <a:t>‘Listen carefully, as our menu options have recently changed</a:t>
            </a:r>
            <a:r>
              <a:rPr lang="en-US" altLang="en-US" dirty="0" smtClean="0"/>
              <a:t>’ </a:t>
            </a:r>
            <a:endParaRPr lang="en-US" altLang="en-US" dirty="0">
              <a:sym typeface="Wingdings" panose="05000000000000000000" pitchFamily="2" charset="2"/>
            </a:endParaRPr>
          </a:p>
          <a:p>
            <a:pPr lvl="1"/>
            <a:r>
              <a:rPr lang="en-US" altLang="en-US" dirty="0"/>
              <a:t>More in Chapter 9</a:t>
            </a: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  <p:pic>
        <p:nvPicPr>
          <p:cNvPr id="1028" name="Picture 4" descr="C:\Foxmail 7.2\Template\Emotions\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2745543"/>
            <a:ext cx="332163" cy="3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Navigation by selection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Small displays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Content organization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Audio menus</a:t>
            </a:r>
          </a:p>
          <a:p>
            <a:r>
              <a:rPr lang="en-US" dirty="0"/>
              <a:t>Form fill-in and dialog boxes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37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fill-in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form fill-in allows users to enter information when joining the IEEE Society</a:t>
            </a:r>
          </a:p>
          <a:p>
            <a:pPr lvl="1"/>
            <a:r>
              <a:rPr lang="en-US" dirty="0"/>
              <a:t>Fields are grouped meaningfully, and field-specific rules such as password requirements are provided next to the fields</a:t>
            </a:r>
          </a:p>
          <a:p>
            <a:pPr lvl="1"/>
            <a:r>
              <a:rPr lang="en-US" dirty="0"/>
              <a:t>The data is validated as soon as it is being provided </a:t>
            </a:r>
            <a:r>
              <a:rPr lang="en-US" dirty="0" smtClean="0"/>
              <a:t>and </a:t>
            </a:r>
            <a:r>
              <a:rPr lang="en-US" dirty="0"/>
              <a:t>error messages explain how to correct the problem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r="337" b="5664"/>
          <a:stretch/>
        </p:blipFill>
        <p:spPr>
          <a:xfrm>
            <a:off x="1023921" y="2895601"/>
            <a:ext cx="7197075" cy="392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0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fill-in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Form fill-in design elements</a:t>
            </a:r>
          </a:p>
          <a:p>
            <a:pPr lvl="1"/>
            <a:r>
              <a:rPr lang="en-US" dirty="0" smtClean="0"/>
              <a:t>Meaningful title</a:t>
            </a:r>
          </a:p>
          <a:p>
            <a:pPr lvl="1"/>
            <a:r>
              <a:rPr lang="en-US" dirty="0" smtClean="0"/>
              <a:t>Comprehensible instructions</a:t>
            </a:r>
          </a:p>
          <a:p>
            <a:pPr lvl="1"/>
            <a:r>
              <a:rPr lang="en-US" dirty="0" smtClean="0"/>
              <a:t>Label the field</a:t>
            </a:r>
          </a:p>
          <a:p>
            <a:pPr lvl="1"/>
            <a:r>
              <a:rPr lang="en-US" dirty="0" smtClean="0"/>
              <a:t>Limit data entry</a:t>
            </a:r>
          </a:p>
          <a:p>
            <a:pPr lvl="1"/>
            <a:r>
              <a:rPr lang="en-US" dirty="0" smtClean="0"/>
              <a:t>Explanatory messages for fields</a:t>
            </a:r>
          </a:p>
          <a:p>
            <a:pPr lvl="1"/>
            <a:r>
              <a:rPr lang="en-US" dirty="0" smtClean="0"/>
              <a:t>Error prevention</a:t>
            </a:r>
          </a:p>
          <a:p>
            <a:pPr lvl="1"/>
            <a:r>
              <a:rPr lang="en-US" dirty="0" smtClean="0"/>
              <a:t>Error recovery</a:t>
            </a:r>
          </a:p>
          <a:p>
            <a:pPr lvl="1"/>
            <a:r>
              <a:rPr lang="en-US" dirty="0" smtClean="0"/>
              <a:t>Immediate feedback</a:t>
            </a:r>
          </a:p>
          <a:p>
            <a:pPr lvl="1"/>
            <a:r>
              <a:rPr lang="en-US" dirty="0" smtClean="0"/>
              <a:t>Logical grouping and sequencing of fields</a:t>
            </a:r>
          </a:p>
          <a:p>
            <a:pPr lvl="1"/>
            <a:r>
              <a:rPr lang="en-US" dirty="0" smtClean="0"/>
              <a:t>Visually appealing layout of the form</a:t>
            </a:r>
          </a:p>
          <a:p>
            <a:pPr lvl="1"/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46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Format-specific fields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common fields</a:t>
            </a:r>
          </a:p>
          <a:p>
            <a:pPr lvl="1"/>
            <a:r>
              <a:rPr lang="en-US" dirty="0" smtClean="0"/>
              <a:t>Telephone numbers</a:t>
            </a:r>
          </a:p>
          <a:p>
            <a:pPr marL="200025" lvl="1" indent="0">
              <a:buNone/>
            </a:pPr>
            <a:endParaRPr lang="en-US" sz="24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Dates</a:t>
            </a:r>
          </a:p>
          <a:p>
            <a:pPr marL="200025" lvl="1" indent="0">
              <a:buNone/>
            </a:pPr>
            <a:endParaRPr lang="en-US" sz="2800" dirty="0"/>
          </a:p>
          <a:p>
            <a:pPr lvl="1"/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Dollar amounts</a:t>
            </a:r>
          </a:p>
          <a:p>
            <a:pPr marL="200025" lvl="1" indent="0">
              <a:buNone/>
            </a:pPr>
            <a:endParaRPr lang="en-US" sz="2800" dirty="0"/>
          </a:p>
          <a:p>
            <a:pPr lvl="1"/>
            <a:r>
              <a:rPr lang="en-US" dirty="0" smtClean="0"/>
              <a:t>Passwords</a:t>
            </a:r>
          </a:p>
          <a:p>
            <a:pPr lvl="1"/>
            <a:r>
              <a:rPr lang="en-US" dirty="0" smtClean="0"/>
              <a:t>CAPTCHAs (Completely Automated Public Turing test to tell Computers and Humans Apart)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7" name="文本框 6"/>
          <p:cNvSpPr txBox="1"/>
          <p:nvPr/>
        </p:nvSpPr>
        <p:spPr>
          <a:xfrm>
            <a:off x="990600" y="2697996"/>
            <a:ext cx="7848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Date: _ _/_ _/_ _ _ _ (04/06/2018 indicates April 6, 2018)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7390" y="3840996"/>
            <a:ext cx="440281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Deposit amount: $_ _ _ _ _._ _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4" y="1551434"/>
            <a:ext cx="4267200" cy="7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 boxes are used to request users to select options, perform limited data entry, or review alerts and error messages</a:t>
            </a:r>
          </a:p>
          <a:p>
            <a:r>
              <a:rPr lang="en-US" dirty="0" smtClean="0"/>
              <a:t>Dialog boxes are often shaped and sized to fit each situation, but distinctive sizes or aspect ratios may be used to signal errors, confirmations, or components of the application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0707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boxes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dialog box includes a binary menu with two choices (Yes or No)</a:t>
            </a:r>
          </a:p>
          <a:p>
            <a:pPr lvl="1"/>
            <a:r>
              <a:rPr lang="en-US" dirty="0"/>
              <a:t>The blue highlighting on Yes indicates that this selection is the default and that pressing Return will select it</a:t>
            </a:r>
          </a:p>
          <a:p>
            <a:pPr lvl="1"/>
            <a:r>
              <a:rPr lang="en-US" dirty="0"/>
              <a:t>Specific keyboard shortcuts can be made available</a:t>
            </a:r>
          </a:p>
          <a:p>
            <a:pPr lvl="1"/>
            <a:r>
              <a:rPr lang="en-US" dirty="0"/>
              <a:t>Escape closes the dialog box</a:t>
            </a:r>
          </a:p>
          <a:p>
            <a:pPr lvl="1"/>
            <a:r>
              <a:rPr lang="en-US" dirty="0"/>
              <a:t>Typing the letter ‘N’ will select ‘No’ as indicated by the underlined letter ‘N’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03360"/>
            <a:ext cx="4495800" cy="2697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3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dialog box is used to alert clinicians who try to prescribe the drug Warfarin, because it increases the risk of bleeding of patients already on Aspirin</a:t>
            </a:r>
          </a:p>
          <a:p>
            <a:pPr lvl="1"/>
            <a:r>
              <a:rPr lang="en-US" dirty="0"/>
              <a:t>Several possible actions are proposed</a:t>
            </a:r>
          </a:p>
          <a:p>
            <a:pPr lvl="1"/>
            <a:r>
              <a:rPr lang="en-US" dirty="0"/>
              <a:t>Overriding the alert is possible but requires confirmation by clicking a check box</a:t>
            </a:r>
          </a:p>
          <a:p>
            <a:pPr lvl="1"/>
            <a:r>
              <a:rPr lang="en-US" dirty="0"/>
              <a:t>Because of the severity of the alert, this is a modal dialog box and it requires immediate action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74" y="3602474"/>
            <a:ext cx="5747426" cy="32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/>
              <a:t>Navigation by selection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Small displays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Content organization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Audio menus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Form fill-in and dialog boxes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52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Navigation by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Choices can be presented explicitly</a:t>
            </a:r>
          </a:p>
          <a:p>
            <a:pPr lvl="1"/>
            <a:r>
              <a:rPr lang="en-US" dirty="0" smtClean="0"/>
              <a:t>Embedded links of webpages were first popularized in the </a:t>
            </a:r>
            <a:r>
              <a:rPr lang="en-US" dirty="0" err="1" smtClean="0"/>
              <a:t>Hyperties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Highlighted names, places became menu items embedded in text </a:t>
            </a:r>
          </a:p>
          <a:p>
            <a:pPr lvl="1"/>
            <a:r>
              <a:rPr lang="en-US" dirty="0" smtClean="0"/>
              <a:t>Graphical techniques are an attractive way to present choices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" b="6513"/>
          <a:stretch/>
        </p:blipFill>
        <p:spPr>
          <a:xfrm>
            <a:off x="6132626" y="2758698"/>
            <a:ext cx="2287069" cy="359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8526" r="12500"/>
          <a:stretch/>
        </p:blipFill>
        <p:spPr>
          <a:xfrm>
            <a:off x="152400" y="3200400"/>
            <a:ext cx="5591606" cy="286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7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by selection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menu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Grid menu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7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45" y="1371600"/>
            <a:ext cx="23622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12" y="3107632"/>
            <a:ext cx="2039155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36" y="3412432"/>
            <a:ext cx="150495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1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by selection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Series of choices</a:t>
            </a:r>
          </a:p>
          <a:p>
            <a:pPr lvl="1"/>
            <a:r>
              <a:rPr lang="en-US" altLang="en-US" dirty="0" smtClean="0"/>
              <a:t>Radio </a:t>
            </a:r>
            <a:r>
              <a:rPr lang="en-US" altLang="en-US" dirty="0"/>
              <a:t>Buttons and Checkboxes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7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" y="2016535"/>
            <a:ext cx="4177030" cy="135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11" y="1981200"/>
            <a:ext cx="3717290" cy="138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8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251371" cy="680047"/>
          </a:xfrm>
        </p:spPr>
        <p:txBody>
          <a:bodyPr>
            <a:noAutofit/>
          </a:bodyPr>
          <a:lstStyle/>
          <a:p>
            <a:r>
              <a:rPr lang="en-US" altLang="en-US" sz="3000" dirty="0"/>
              <a:t>Menu bars, pop-up menus, toolbars, </a:t>
            </a:r>
            <a:r>
              <a:rPr lang="en-US" altLang="en-US" sz="3000" dirty="0" smtClean="0"/>
              <a:t>palettes, ribbons</a:t>
            </a:r>
            <a:endParaRPr 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bars are found at the top of applications or both at the top and on the side of the screen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4/7/2018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 b="36134"/>
          <a:stretch/>
        </p:blipFill>
        <p:spPr>
          <a:xfrm>
            <a:off x="76200" y="2277638"/>
            <a:ext cx="2743200" cy="328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r="6458" b="6909"/>
          <a:stretch/>
        </p:blipFill>
        <p:spPr>
          <a:xfrm>
            <a:off x="2968919" y="2216643"/>
            <a:ext cx="6147573" cy="334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4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22405</TotalTime>
  <Words>2556</Words>
  <Application>Microsoft Office PowerPoint</Application>
  <PresentationFormat>全屏显示(4:3)</PresentationFormat>
  <Paragraphs>433</Paragraphs>
  <Slides>47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6" baseType="lpstr">
      <vt:lpstr>新細明體</vt:lpstr>
      <vt:lpstr>宋体</vt:lpstr>
      <vt:lpstr>Arial</vt:lpstr>
      <vt:lpstr>Calibri</vt:lpstr>
      <vt:lpstr>Calibri Light</vt:lpstr>
      <vt:lpstr>Consolas</vt:lpstr>
      <vt:lpstr>Times New Roman</vt:lpstr>
      <vt:lpstr>Wingdings</vt:lpstr>
      <vt:lpstr>主题1</vt:lpstr>
      <vt:lpstr>Fluid Navigation</vt:lpstr>
      <vt:lpstr>Outline</vt:lpstr>
      <vt:lpstr>Outline</vt:lpstr>
      <vt:lpstr>Introduction</vt:lpstr>
      <vt:lpstr>Outline</vt:lpstr>
      <vt:lpstr>Navigation by selection</vt:lpstr>
      <vt:lpstr>Navigation by selection</vt:lpstr>
      <vt:lpstr>Navigation by selection</vt:lpstr>
      <vt:lpstr>Menu bars, pop-up menus, toolbars, palettes, ribbons</vt:lpstr>
      <vt:lpstr>Menu bars, pop-up menus, toolbars, palettes, ribbons</vt:lpstr>
      <vt:lpstr>Menu bars, pop-up menus, toolbars, palettes, ribbons</vt:lpstr>
      <vt:lpstr>Menu bars, pop-up menus, toolbars, palettes, ribbons</vt:lpstr>
      <vt:lpstr>Menu bars, pop-up menus, toolbars, palettes, ribbons</vt:lpstr>
      <vt:lpstr>Menu bars, pop-up menus, toolbars, palettes, ribbons</vt:lpstr>
      <vt:lpstr>Menu bars, pop-up menus, toolbars, palettes, ribbons</vt:lpstr>
      <vt:lpstr>Menu bars, pop-up menus, toolbars, palettes, ribbons</vt:lpstr>
      <vt:lpstr>Shortcuts and gestures for rapid interaction</vt:lpstr>
      <vt:lpstr>Shortcuts and gestures for rapid interaction</vt:lpstr>
      <vt:lpstr>Shortcuts and gestures for rapid interaction</vt:lpstr>
      <vt:lpstr>Long lists</vt:lpstr>
      <vt:lpstr>Long lists</vt:lpstr>
      <vt:lpstr>Long lists</vt:lpstr>
      <vt:lpstr>Long lists</vt:lpstr>
      <vt:lpstr>Long lists</vt:lpstr>
      <vt:lpstr>Long lists</vt:lpstr>
      <vt:lpstr>Linear versus simultaneous presentation</vt:lpstr>
      <vt:lpstr>Outline</vt:lpstr>
      <vt:lpstr>Small displays</vt:lpstr>
      <vt:lpstr>Small displays</vt:lpstr>
      <vt:lpstr>Outline</vt:lpstr>
      <vt:lpstr>Content organization</vt:lpstr>
      <vt:lpstr>Structure and breath versus depth</vt:lpstr>
      <vt:lpstr>Structure and breath versus depth</vt:lpstr>
      <vt:lpstr>Structure and breath versus depth</vt:lpstr>
      <vt:lpstr>Sequence, phrasing, and layout</vt:lpstr>
      <vt:lpstr>Sequence, phrasing, and layout</vt:lpstr>
      <vt:lpstr>Sequence, phrasing, and layout</vt:lpstr>
      <vt:lpstr>Outline</vt:lpstr>
      <vt:lpstr>Audio menus</vt:lpstr>
      <vt:lpstr>Audio menus</vt:lpstr>
      <vt:lpstr>Outline</vt:lpstr>
      <vt:lpstr>Form fill-in</vt:lpstr>
      <vt:lpstr>Form fill-in</vt:lpstr>
      <vt:lpstr>Format-specific fields</vt:lpstr>
      <vt:lpstr>Dialog boxes</vt:lpstr>
      <vt:lpstr>Dialog boxes</vt:lpstr>
      <vt:lpstr>Dialog boxes</vt:lpstr>
    </vt:vector>
  </TitlesOfParts>
  <Company>City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</dc:title>
  <dc:creator>CS</dc:creator>
  <cp:lastModifiedBy>Ying Shen</cp:lastModifiedBy>
  <cp:revision>616</cp:revision>
  <dcterms:created xsi:type="dcterms:W3CDTF">2001-08-22T08:33:50Z</dcterms:created>
  <dcterms:modified xsi:type="dcterms:W3CDTF">2018-04-07T07:29:45Z</dcterms:modified>
</cp:coreProperties>
</file>